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9" r:id="rId4"/>
    <p:sldId id="258" r:id="rId5"/>
    <p:sldId id="259" r:id="rId6"/>
    <p:sldId id="260" r:id="rId7"/>
    <p:sldId id="270" r:id="rId8"/>
    <p:sldId id="263" r:id="rId9"/>
    <p:sldId id="261" r:id="rId10"/>
    <p:sldId id="262" r:id="rId11"/>
    <p:sldId id="264" r:id="rId12"/>
    <p:sldId id="265" r:id="rId13"/>
    <p:sldId id="267" r:id="rId14"/>
    <p:sldId id="268" r:id="rId15"/>
    <p:sldId id="271" r:id="rId16"/>
    <p:sldId id="266" r:id="rId1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D011C5DD-66EC-45E8-A0FE-7AE183AC958A}" type="datetimeFigureOut">
              <a:rPr lang="es-ES" smtClean="0"/>
              <a:t>07/01/2016</a:t>
            </a:fld>
            <a:endParaRPr lang="es-E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E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822EC9A-88FF-4DB2-A868-C882E17EEB59}" type="slidenum">
              <a:rPr lang="es-ES" smtClean="0"/>
              <a:t>‹#›</a:t>
            </a:fld>
            <a:endParaRPr lang="es-E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822EC9A-88FF-4DB2-A868-C882E17EEB59}" type="slidenum">
              <a:rPr lang="es-ES" smtClean="0"/>
              <a:t>‹#›</a:t>
            </a:fld>
            <a:endParaRPr lang="es-ES"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822EC9A-88FF-4DB2-A868-C882E17EEB59}" type="slidenum">
              <a:rPr lang="es-ES" smtClean="0"/>
              <a:t>‹#›</a:t>
            </a:fld>
            <a:endParaRPr lang="es-ES"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822EC9A-88FF-4DB2-A868-C882E17EEB59}" type="slidenum">
              <a:rPr lang="es-ES" smtClean="0"/>
              <a:t>‹#›</a:t>
            </a:fld>
            <a:endParaRPr lang="es-ES" dirty="0"/>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D822EC9A-88FF-4DB2-A868-C882E17EEB59}" type="slidenum">
              <a:rPr lang="es-ES" smtClean="0"/>
              <a:t>‹#›</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D822EC9A-88FF-4DB2-A868-C882E17EEB59}" type="slidenum">
              <a:rPr lang="es-ES" smtClean="0"/>
              <a:t>‹#›</a:t>
            </a:fld>
            <a:endParaRPr lang="es-ES" dirty="0"/>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D822EC9A-88FF-4DB2-A868-C882E17EEB59}" type="slidenum">
              <a:rPr lang="es-ES" smtClean="0"/>
              <a:t>‹#›</a:t>
            </a:fld>
            <a:endParaRPr lang="es-ES"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D822EC9A-88FF-4DB2-A868-C882E17EEB59}" type="slidenum">
              <a:rPr lang="es-ES" smtClean="0"/>
              <a:t>‹#›</a:t>
            </a:fld>
            <a:endParaRPr lang="es-ES"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D822EC9A-88FF-4DB2-A868-C882E17EEB59}" type="slidenum">
              <a:rPr lang="es-ES" smtClean="0"/>
              <a:t>‹#›</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D822EC9A-88FF-4DB2-A868-C882E17EEB59}" type="slidenum">
              <a:rPr lang="es-ES" smtClean="0"/>
              <a:t>‹#›</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11C5DD-66EC-45E8-A0FE-7AE183AC958A}" type="datetimeFigureOut">
              <a:rPr lang="es-ES" smtClean="0"/>
              <a:t>07/01/2016</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D822EC9A-88FF-4DB2-A868-C882E17EEB59}" type="slidenum">
              <a:rPr lang="es-ES" smtClean="0"/>
              <a:t>‹#›</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D011C5DD-66EC-45E8-A0FE-7AE183AC958A}" type="datetimeFigureOut">
              <a:rPr lang="es-ES" smtClean="0"/>
              <a:t>07/01/2016</a:t>
            </a:fld>
            <a:endParaRPr lang="es-E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E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D822EC9A-88FF-4DB2-A868-C882E17EEB59}" type="slidenum">
              <a:rPr lang="es-ES" smtClean="0"/>
              <a:t>‹#›</a:t>
            </a:fld>
            <a:endParaRPr lang="es-E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s-ES" dirty="0" smtClean="0"/>
              <a:t>“He andado muchos caminos” 1907</a:t>
            </a:r>
            <a:br>
              <a:rPr lang="es-ES" dirty="0" smtClean="0"/>
            </a:br>
            <a:r>
              <a:rPr lang="es-ES" sz="4000" b="1" i="1" dirty="0" smtClean="0"/>
              <a:t>Soledades II</a:t>
            </a:r>
            <a:endParaRPr lang="es-ES" sz="4000" b="1" i="1" dirty="0"/>
          </a:p>
        </p:txBody>
      </p:sp>
      <p:sp>
        <p:nvSpPr>
          <p:cNvPr id="3" name="Subtitle 2"/>
          <p:cNvSpPr>
            <a:spLocks noGrp="1"/>
          </p:cNvSpPr>
          <p:nvPr>
            <p:ph type="subTitle" idx="1"/>
          </p:nvPr>
        </p:nvSpPr>
        <p:spPr>
          <a:xfrm>
            <a:off x="1432851" y="3657600"/>
            <a:ext cx="6400800" cy="1752600"/>
          </a:xfrm>
        </p:spPr>
        <p:txBody>
          <a:bodyPr>
            <a:normAutofit lnSpcReduction="10000"/>
          </a:bodyPr>
          <a:lstStyle/>
          <a:p>
            <a:r>
              <a:rPr lang="es-ES" dirty="0"/>
              <a:t>Antonio Machado (1875-1939</a:t>
            </a:r>
            <a:r>
              <a:rPr lang="es-ES" dirty="0" smtClean="0"/>
              <a:t>)</a:t>
            </a:r>
          </a:p>
          <a:p>
            <a:r>
              <a:rPr lang="es-ES" dirty="0" smtClean="0"/>
              <a:t>  Sevilla, ANDALUCIA,  ESPAÑA</a:t>
            </a:r>
            <a:endParaRPr lang="es-ES" dirty="0"/>
          </a:p>
          <a:p>
            <a:r>
              <a:rPr lang="es-ES" dirty="0" smtClean="0"/>
              <a:t>          Presentación de la </a:t>
            </a:r>
          </a:p>
          <a:p>
            <a:r>
              <a:rPr lang="es-ES" dirty="0" smtClean="0"/>
              <a:t> Prof. Ileana Llapur Ferrán</a:t>
            </a:r>
            <a:endParaRPr lang="es-ES" dirty="0"/>
          </a:p>
        </p:txBody>
      </p:sp>
      <p:pic>
        <p:nvPicPr>
          <p:cNvPr id="1026" name="Picture 2" descr="C:\Users\221162\AppData\Local\Microsoft\Windows\Temporary Internet Files\Content.IE5\VNW374TQ\antonio-machado-firma[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5486400"/>
            <a:ext cx="2314575"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221162\AppData\Local\Microsoft\Windows\Temporary Internet Files\Content.IE5\7I4V6QY8\machado[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876800"/>
            <a:ext cx="1406357" cy="1633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9608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75733"/>
            <a:ext cx="4267200" cy="4832092"/>
          </a:xfrm>
          <a:prstGeom prst="rect">
            <a:avLst/>
          </a:prstGeom>
        </p:spPr>
        <p:txBody>
          <a:bodyPr wrap="square">
            <a:spAutoFit/>
          </a:bodyPr>
          <a:lstStyle/>
          <a:p>
            <a:r>
              <a:rPr lang="es-ES" sz="2400" dirty="0" smtClean="0"/>
              <a:t> Y pedantones al paño</a:t>
            </a:r>
          </a:p>
          <a:p>
            <a:r>
              <a:rPr lang="es-ES" sz="2400" dirty="0" smtClean="0"/>
              <a:t>que miran, callan, y piensan</a:t>
            </a:r>
          </a:p>
          <a:p>
            <a:r>
              <a:rPr lang="es-ES" sz="2000" b="1" i="1" dirty="0">
                <a:solidFill>
                  <a:srgbClr val="FF0000"/>
                </a:solidFill>
              </a:rPr>
              <a:t> </a:t>
            </a:r>
            <a:r>
              <a:rPr lang="es-ES" sz="2000" b="1" i="1" dirty="0" smtClean="0">
                <a:solidFill>
                  <a:srgbClr val="FF0000"/>
                </a:solidFill>
              </a:rPr>
              <a:t>          ( asonancia y enumeración)</a:t>
            </a:r>
          </a:p>
          <a:p>
            <a:r>
              <a:rPr lang="es-ES" sz="2400" dirty="0" smtClean="0"/>
              <a:t>que saben, porque no beben</a:t>
            </a:r>
          </a:p>
          <a:p>
            <a:r>
              <a:rPr lang="es-ES" sz="2400" dirty="0" smtClean="0"/>
              <a:t>el vino de las tabernas.</a:t>
            </a:r>
          </a:p>
          <a:p>
            <a:endParaRPr lang="es-ES" sz="2400" dirty="0" smtClean="0"/>
          </a:p>
          <a:p>
            <a:r>
              <a:rPr lang="es-ES" sz="2400" dirty="0" smtClean="0"/>
              <a:t>Mala gente que camina</a:t>
            </a:r>
          </a:p>
          <a:p>
            <a:r>
              <a:rPr lang="es-ES" sz="2400" dirty="0" smtClean="0"/>
              <a:t>y va apestando la tierra...</a:t>
            </a:r>
          </a:p>
          <a:p>
            <a:pPr algn="ctr"/>
            <a:r>
              <a:rPr lang="es-ES" sz="2400" b="1" i="1" dirty="0" smtClean="0">
                <a:solidFill>
                  <a:srgbClr val="FF0000"/>
                </a:solidFill>
              </a:rPr>
              <a:t>     GOZNE</a:t>
            </a:r>
            <a:endParaRPr lang="es-ES" sz="2400" b="1" i="1" dirty="0" smtClean="0">
              <a:solidFill>
                <a:srgbClr val="FF0000"/>
              </a:solidFill>
            </a:endParaRPr>
          </a:p>
          <a:p>
            <a:r>
              <a:rPr lang="es-ES" sz="2400" dirty="0" smtClean="0"/>
              <a:t>Y en todas partes he visto</a:t>
            </a:r>
          </a:p>
          <a:p>
            <a:r>
              <a:rPr lang="es-ES" sz="2400" dirty="0" smtClean="0"/>
              <a:t>gentes que danzan o juegan,</a:t>
            </a:r>
          </a:p>
          <a:p>
            <a:r>
              <a:rPr lang="es-ES" sz="2400" dirty="0" smtClean="0"/>
              <a:t>cuando pueden, y laboran</a:t>
            </a:r>
          </a:p>
          <a:p>
            <a:r>
              <a:rPr lang="es-ES" sz="2400" dirty="0" smtClean="0"/>
              <a:t>sus cuatro palmos de tierra.</a:t>
            </a:r>
            <a:endParaRPr lang="es-ES" sz="2400" dirty="0"/>
          </a:p>
        </p:txBody>
      </p:sp>
      <p:sp>
        <p:nvSpPr>
          <p:cNvPr id="5" name="Rectangle 4"/>
          <p:cNvSpPr/>
          <p:nvPr/>
        </p:nvSpPr>
        <p:spPr>
          <a:xfrm>
            <a:off x="4724400" y="524933"/>
            <a:ext cx="4572000" cy="5632311"/>
          </a:xfrm>
          <a:prstGeom prst="rect">
            <a:avLst/>
          </a:prstGeom>
        </p:spPr>
        <p:txBody>
          <a:bodyPr>
            <a:spAutoFit/>
          </a:bodyPr>
          <a:lstStyle/>
          <a:p>
            <a:r>
              <a:rPr lang="es-ES" dirty="0" smtClean="0"/>
              <a:t> </a:t>
            </a:r>
            <a:r>
              <a:rPr lang="es-ES" sz="2400" dirty="0" smtClean="0"/>
              <a:t>Nunca, si llegan a un sitio,</a:t>
            </a:r>
          </a:p>
          <a:p>
            <a:r>
              <a:rPr lang="es-ES" sz="2400" dirty="0" smtClean="0"/>
              <a:t>preguntan adónde llegan.</a:t>
            </a:r>
          </a:p>
          <a:p>
            <a:r>
              <a:rPr lang="es-ES" sz="2400" dirty="0" smtClean="0"/>
              <a:t>Cuando caminan, cabalgan</a:t>
            </a:r>
          </a:p>
          <a:p>
            <a:r>
              <a:rPr lang="es-ES" sz="2400" dirty="0" smtClean="0"/>
              <a:t>a lomos de mula vieja.</a:t>
            </a:r>
          </a:p>
          <a:p>
            <a:endParaRPr lang="es-ES" sz="2400" dirty="0" smtClean="0"/>
          </a:p>
          <a:p>
            <a:r>
              <a:rPr lang="es-ES" sz="2400" dirty="0" smtClean="0"/>
              <a:t>Y no conocen la prisa</a:t>
            </a:r>
          </a:p>
          <a:p>
            <a:r>
              <a:rPr lang="es-ES" sz="2400" dirty="0" smtClean="0"/>
              <a:t>ni aun en los días de fiesta.</a:t>
            </a:r>
          </a:p>
          <a:p>
            <a:r>
              <a:rPr lang="es-ES" sz="2400" dirty="0" smtClean="0"/>
              <a:t>Donde hay vino, beben vino;</a:t>
            </a:r>
          </a:p>
          <a:p>
            <a:r>
              <a:rPr lang="es-ES" sz="2400" dirty="0" smtClean="0"/>
              <a:t>donde no hay vino, agua fresca.</a:t>
            </a:r>
          </a:p>
          <a:p>
            <a:endParaRPr lang="es-ES" sz="2400" dirty="0" smtClean="0"/>
          </a:p>
          <a:p>
            <a:r>
              <a:rPr lang="es-ES" sz="2400" dirty="0" smtClean="0"/>
              <a:t>Son buenas gentes que viven,</a:t>
            </a:r>
          </a:p>
          <a:p>
            <a:r>
              <a:rPr lang="es-ES" sz="2400" dirty="0" smtClean="0"/>
              <a:t>laboran, pasan y sueñan,</a:t>
            </a:r>
          </a:p>
          <a:p>
            <a:r>
              <a:rPr lang="es-ES" sz="2000" b="1" i="1" dirty="0" smtClean="0">
                <a:solidFill>
                  <a:srgbClr val="FF0000"/>
                </a:solidFill>
              </a:rPr>
              <a:t>(</a:t>
            </a:r>
            <a:r>
              <a:rPr lang="es-ES" b="1" i="1" dirty="0" smtClean="0">
                <a:solidFill>
                  <a:srgbClr val="FF0000"/>
                </a:solidFill>
              </a:rPr>
              <a:t>asíndeton, gradación y enumeración)</a:t>
            </a:r>
          </a:p>
          <a:p>
            <a:r>
              <a:rPr lang="es-ES" sz="2400" dirty="0" smtClean="0"/>
              <a:t>y en un día como tantos</a:t>
            </a:r>
          </a:p>
          <a:p>
            <a:r>
              <a:rPr lang="es-ES" sz="2400" dirty="0" smtClean="0"/>
              <a:t>descansan bajo la tierra. </a:t>
            </a:r>
            <a:endParaRPr lang="es-ES" sz="2400" dirty="0"/>
          </a:p>
        </p:txBody>
      </p:sp>
      <p:sp>
        <p:nvSpPr>
          <p:cNvPr id="6" name="TextBox 5"/>
          <p:cNvSpPr txBox="1"/>
          <p:nvPr/>
        </p:nvSpPr>
        <p:spPr>
          <a:xfrm>
            <a:off x="7083778" y="3771900"/>
            <a:ext cx="1333500" cy="381000"/>
          </a:xfrm>
          <a:prstGeom prst="rect">
            <a:avLst/>
          </a:prstGeom>
          <a:noFill/>
        </p:spPr>
        <p:txBody>
          <a:bodyPr wrap="square" rtlCol="0">
            <a:spAutoFit/>
          </a:bodyPr>
          <a:lstStyle/>
          <a:p>
            <a:r>
              <a:rPr lang="es-ES" b="1" i="1" dirty="0" smtClean="0">
                <a:solidFill>
                  <a:srgbClr val="FF0000"/>
                </a:solidFill>
              </a:rPr>
              <a:t>elipsis</a:t>
            </a:r>
            <a:endParaRPr lang="es-ES" b="1" i="1" dirty="0">
              <a:solidFill>
                <a:srgbClr val="FF0000"/>
              </a:solidFill>
            </a:endParaRPr>
          </a:p>
        </p:txBody>
      </p:sp>
      <p:sp>
        <p:nvSpPr>
          <p:cNvPr id="7" name="TextBox 6"/>
          <p:cNvSpPr txBox="1"/>
          <p:nvPr/>
        </p:nvSpPr>
        <p:spPr>
          <a:xfrm>
            <a:off x="6324600" y="6019800"/>
            <a:ext cx="2286000" cy="369332"/>
          </a:xfrm>
          <a:prstGeom prst="rect">
            <a:avLst/>
          </a:prstGeom>
          <a:noFill/>
        </p:spPr>
        <p:txBody>
          <a:bodyPr wrap="square" rtlCol="0">
            <a:spAutoFit/>
          </a:bodyPr>
          <a:lstStyle/>
          <a:p>
            <a:r>
              <a:rPr lang="es-ES" dirty="0" smtClean="0">
                <a:solidFill>
                  <a:srgbClr val="FF0000"/>
                </a:solidFill>
              </a:rPr>
              <a:t>Metonimia (muerte)</a:t>
            </a:r>
            <a:endParaRPr lang="es-ES" dirty="0">
              <a:solidFill>
                <a:srgbClr val="FF0000"/>
              </a:solidFill>
            </a:endParaRPr>
          </a:p>
        </p:txBody>
      </p:sp>
    </p:spTree>
    <p:extLst>
      <p:ext uri="{BB962C8B-B14F-4D97-AF65-F5344CB8AC3E}">
        <p14:creationId xmlns:p14="http://schemas.microsoft.com/office/powerpoint/2010/main" val="2672683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219200"/>
            <a:ext cx="7772400" cy="4154984"/>
          </a:xfrm>
          <a:prstGeom prst="rect">
            <a:avLst/>
          </a:prstGeom>
        </p:spPr>
        <p:txBody>
          <a:bodyPr wrap="square">
            <a:spAutoFit/>
          </a:bodyPr>
          <a:lstStyle/>
          <a:p>
            <a:r>
              <a:rPr lang="es-ES" sz="2400" dirty="0" smtClean="0"/>
              <a:t>"He andado muchos caminos" nos encontramos con una metáfora y a la palabra "camino" como un símbolo. </a:t>
            </a:r>
          </a:p>
          <a:p>
            <a:r>
              <a:rPr lang="es-ES" sz="2400" dirty="0" smtClean="0"/>
              <a:t>El camino es un símbolo que representa la vida, cuando el autor dice que ha andado muchos caminos se refiere a que ha vivido mucho. </a:t>
            </a:r>
          </a:p>
          <a:p>
            <a:r>
              <a:rPr lang="es-ES" sz="2400" dirty="0" smtClean="0"/>
              <a:t>También hay otra manera de interpretarlo, un camino conlleva un viaje por él, en los viajes nos transformamos y evolucionamos también a nivel del alma o de la mente. </a:t>
            </a:r>
          </a:p>
          <a:p>
            <a:r>
              <a:rPr lang="es-ES" sz="2400" dirty="0" smtClean="0"/>
              <a:t>El autor también podría referirse a que ha sufrido muchas transformaciones a lo largo de su vida.</a:t>
            </a:r>
            <a:endParaRPr lang="es-ES" sz="2400" dirty="0"/>
          </a:p>
        </p:txBody>
      </p:sp>
      <p:sp>
        <p:nvSpPr>
          <p:cNvPr id="3" name="TextBox 2"/>
          <p:cNvSpPr txBox="1"/>
          <p:nvPr/>
        </p:nvSpPr>
        <p:spPr>
          <a:xfrm>
            <a:off x="1600200" y="462844"/>
            <a:ext cx="5943600" cy="584775"/>
          </a:xfrm>
          <a:prstGeom prst="rect">
            <a:avLst/>
          </a:prstGeom>
          <a:noFill/>
        </p:spPr>
        <p:txBody>
          <a:bodyPr wrap="square" rtlCol="0">
            <a:spAutoFit/>
          </a:bodyPr>
          <a:lstStyle/>
          <a:p>
            <a:r>
              <a:rPr lang="es-ES" sz="3200" dirty="0" smtClean="0"/>
              <a:t>SIGNIFICADO DEL TITULO</a:t>
            </a:r>
            <a:endParaRPr lang="es-ES" sz="3200" dirty="0"/>
          </a:p>
        </p:txBody>
      </p:sp>
      <p:pic>
        <p:nvPicPr>
          <p:cNvPr id="3074" name="Picture 2" descr="C:\Users\221162\AppData\Local\Microsoft\Windows\Temporary Internet Files\Content.IE5\GDCUD7UC\fork-in-the-road[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5374184"/>
            <a:ext cx="1866193" cy="1396979"/>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221162\AppData\Local\Microsoft\Windows\Temporary Internet Files\Content.IE5\XWT7DJ12\foto-warner-bros-el-correcaminos[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3600" y="5386388"/>
            <a:ext cx="1295400" cy="12954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221162\AppData\Local\Microsoft\Windows\Temporary Internet Files\Content.IE5\GDCUD7UC\librovisita[1].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5181600"/>
            <a:ext cx="1600200" cy="1500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9776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s-ES" dirty="0"/>
              <a:t>También podemos encontrar otra metáfora en el segundo verso "he abierto muchas veredas" que significa básicamente que ha superado muchos obstáculos en su vida, ya que una vereda es un obstáculo en el camino. </a:t>
            </a:r>
            <a:endParaRPr lang="es-ES" dirty="0" smtClean="0"/>
          </a:p>
          <a:p>
            <a:r>
              <a:rPr lang="es-ES" dirty="0" smtClean="0"/>
              <a:t>En </a:t>
            </a:r>
            <a:r>
              <a:rPr lang="es-ES" dirty="0"/>
              <a:t>el octavo verso encontramos otra metáfora "borrachos de sombra negra" que interpretan a gente desorientada por la oscuridad. Podemos encontrar otra metáfora en el vigesimosegundo verso "a lomo de mula vieja" que representa la pobreza de la población, que solo tienen dinero para tener una mula vieja.</a:t>
            </a:r>
          </a:p>
        </p:txBody>
      </p:sp>
      <p:sp>
        <p:nvSpPr>
          <p:cNvPr id="3" name="Title 2"/>
          <p:cNvSpPr>
            <a:spLocks noGrp="1"/>
          </p:cNvSpPr>
          <p:nvPr>
            <p:ph type="title"/>
          </p:nvPr>
        </p:nvSpPr>
        <p:spPr/>
        <p:txBody>
          <a:bodyPr/>
          <a:lstStyle/>
          <a:p>
            <a:r>
              <a:rPr lang="es-ES" dirty="0" smtClean="0"/>
              <a:t>Metáforas</a:t>
            </a:r>
            <a:endParaRPr lang="es-ES" dirty="0"/>
          </a:p>
        </p:txBody>
      </p:sp>
    </p:spTree>
    <p:extLst>
      <p:ext uri="{BB962C8B-B14F-4D97-AF65-F5344CB8AC3E}">
        <p14:creationId xmlns:p14="http://schemas.microsoft.com/office/powerpoint/2010/main" val="1890474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s-ES" dirty="0"/>
              <a:t> Podemos encontrar varios tópicos literarios que se tratan en este poema, en este caso, el </a:t>
            </a:r>
            <a:r>
              <a:rPr lang="es-ES" b="1" i="1" dirty="0"/>
              <a:t>Homo Viator </a:t>
            </a:r>
            <a:r>
              <a:rPr lang="es-ES" dirty="0"/>
              <a:t>y el </a:t>
            </a:r>
            <a:r>
              <a:rPr lang="es-ES" b="1" i="1" dirty="0"/>
              <a:t>Tempus Fugit</a:t>
            </a:r>
            <a:r>
              <a:rPr lang="es-ES" dirty="0"/>
              <a:t>. </a:t>
            </a:r>
            <a:r>
              <a:rPr lang="es-ES" b="1" i="1" dirty="0"/>
              <a:t>El Homo Viator </a:t>
            </a:r>
            <a:r>
              <a:rPr lang="es-ES" dirty="0"/>
              <a:t>nos dice que la vida es un viaje que hay que recorrer. Éste tópico destaca por el uso de elementos referentes a la vida de un viajero como son las palabras: camino, veredas, he andado, cabalgan entre muchos otros</a:t>
            </a:r>
            <a:r>
              <a:rPr lang="es-ES" dirty="0" smtClean="0"/>
              <a:t>.</a:t>
            </a:r>
          </a:p>
          <a:p>
            <a:r>
              <a:rPr lang="es-ES" dirty="0" smtClean="0"/>
              <a:t> </a:t>
            </a:r>
            <a:r>
              <a:rPr lang="es-ES" dirty="0"/>
              <a:t>El </a:t>
            </a:r>
            <a:r>
              <a:rPr lang="es-ES" b="1" i="1" dirty="0"/>
              <a:t>Tempus Fugit </a:t>
            </a:r>
            <a:r>
              <a:rPr lang="es-ES" dirty="0"/>
              <a:t>nos dice que existe el devenir de la vida y el final del imparable viaje de la vida es la muerte.</a:t>
            </a:r>
          </a:p>
        </p:txBody>
      </p:sp>
      <p:sp>
        <p:nvSpPr>
          <p:cNvPr id="3" name="Title 2"/>
          <p:cNvSpPr>
            <a:spLocks noGrp="1"/>
          </p:cNvSpPr>
          <p:nvPr>
            <p:ph type="title"/>
          </p:nvPr>
        </p:nvSpPr>
        <p:spPr/>
        <p:txBody>
          <a:bodyPr/>
          <a:lstStyle/>
          <a:p>
            <a:r>
              <a:rPr lang="es-ES" dirty="0" smtClean="0"/>
              <a:t>Otros temas</a:t>
            </a:r>
            <a:endParaRPr lang="es-ES" dirty="0"/>
          </a:p>
        </p:txBody>
      </p:sp>
    </p:spTree>
    <p:extLst>
      <p:ext uri="{BB962C8B-B14F-4D97-AF65-F5344CB8AC3E}">
        <p14:creationId xmlns:p14="http://schemas.microsoft.com/office/powerpoint/2010/main" val="16746319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s-ES" dirty="0"/>
              <a:t>En esta forma lírica presenta una actitud ante la vida que privilegia la vida sencilla por encima de las complejidades a las que pueden llevar posiciones intelectuales soberbias , de hecho se realiza un contraste entre lo que es la vida de la gente sencilla con esa otra que podríamos llamar “</a:t>
            </a:r>
            <a:r>
              <a:rPr lang="es-ES" dirty="0" smtClean="0"/>
              <a:t>separadas </a:t>
            </a:r>
            <a:r>
              <a:rPr lang="es-ES" dirty="0"/>
              <a:t>del mundo” , la perspectiva de Machado surge de su propia experiencia como nos lo aclara en la primera estrofa del poema, de lo visto y lo vivido.</a:t>
            </a:r>
          </a:p>
        </p:txBody>
      </p:sp>
      <p:sp>
        <p:nvSpPr>
          <p:cNvPr id="3" name="Title 2"/>
          <p:cNvSpPr>
            <a:spLocks noGrp="1"/>
          </p:cNvSpPr>
          <p:nvPr>
            <p:ph type="title"/>
          </p:nvPr>
        </p:nvSpPr>
        <p:spPr/>
        <p:txBody>
          <a:bodyPr/>
          <a:lstStyle/>
          <a:p>
            <a:r>
              <a:rPr lang="es-ES" dirty="0" smtClean="0"/>
              <a:t>Resumen</a:t>
            </a:r>
            <a:endParaRPr lang="es-ES" dirty="0"/>
          </a:p>
        </p:txBody>
      </p:sp>
    </p:spTree>
    <p:extLst>
      <p:ext uri="{BB962C8B-B14F-4D97-AF65-F5344CB8AC3E}">
        <p14:creationId xmlns:p14="http://schemas.microsoft.com/office/powerpoint/2010/main" val="37607221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s-ES" dirty="0"/>
              <a:t> Antonio Machado expresa claramente su preocupación de la diferencia entre la gente buena y la gente mala, y la critica de que la gente normal se cree superior a la gente más sencilla. </a:t>
            </a:r>
            <a:endParaRPr lang="es-ES" dirty="0" smtClean="0"/>
          </a:p>
          <a:p>
            <a:pPr marL="0" indent="0">
              <a:buNone/>
            </a:pPr>
            <a:r>
              <a:rPr lang="es-ES" dirty="0" smtClean="0"/>
              <a:t>Aparece </a:t>
            </a:r>
            <a:r>
              <a:rPr lang="es-ES" dirty="0"/>
              <a:t>como tema principal el de la vida como camino, así como el de la </a:t>
            </a:r>
            <a:r>
              <a:rPr lang="es-ES" dirty="0" smtClean="0"/>
              <a:t>muerte (memento </a:t>
            </a:r>
            <a:r>
              <a:rPr lang="es-ES" dirty="0" smtClean="0"/>
              <a:t>mori</a:t>
            </a:r>
            <a:r>
              <a:rPr lang="es-ES" dirty="0" smtClean="0"/>
              <a:t>).</a:t>
            </a:r>
            <a:endParaRPr lang="es-ES" dirty="0"/>
          </a:p>
        </p:txBody>
      </p:sp>
      <p:sp>
        <p:nvSpPr>
          <p:cNvPr id="3" name="Title 2"/>
          <p:cNvSpPr>
            <a:spLocks noGrp="1"/>
          </p:cNvSpPr>
          <p:nvPr>
            <p:ph type="title"/>
          </p:nvPr>
        </p:nvSpPr>
        <p:spPr/>
        <p:txBody>
          <a:bodyPr/>
          <a:lstStyle/>
          <a:p>
            <a:r>
              <a:rPr lang="es-ES" dirty="0" smtClean="0"/>
              <a:t>Resumen (continuación)</a:t>
            </a:r>
            <a:endParaRPr lang="es-ES" dirty="0"/>
          </a:p>
        </p:txBody>
      </p:sp>
    </p:spTree>
    <p:extLst>
      <p:ext uri="{BB962C8B-B14F-4D97-AF65-F5344CB8AC3E}">
        <p14:creationId xmlns:p14="http://schemas.microsoft.com/office/powerpoint/2010/main" val="89158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152453"/>
          </a:xfrm>
        </p:spPr>
        <p:txBody>
          <a:bodyPr>
            <a:normAutofit fontScale="92500" lnSpcReduction="10000"/>
          </a:bodyPr>
          <a:lstStyle/>
          <a:p>
            <a:r>
              <a:rPr lang="es-ES" dirty="0"/>
              <a:t> </a:t>
            </a:r>
            <a:r>
              <a:rPr lang="es-ES" dirty="0" smtClean="0"/>
              <a:t>Hay </a:t>
            </a:r>
            <a:r>
              <a:rPr lang="es-ES" dirty="0"/>
              <a:t>varias cosas del  poema que podemos relacionar con el autor y con la época. </a:t>
            </a:r>
            <a:endParaRPr lang="es-ES" dirty="0" smtClean="0"/>
          </a:p>
          <a:p>
            <a:r>
              <a:rPr lang="es-ES" dirty="0" smtClean="0"/>
              <a:t>Primeramente</a:t>
            </a:r>
            <a:r>
              <a:rPr lang="es-ES" dirty="0"/>
              <a:t>, el uso de los símbolos, que reflejan la influencia que tuvo el modernismo en la obra de Machado. </a:t>
            </a:r>
            <a:endParaRPr lang="es-ES" dirty="0" smtClean="0"/>
          </a:p>
          <a:p>
            <a:r>
              <a:rPr lang="es-ES" dirty="0" smtClean="0"/>
              <a:t>El </a:t>
            </a:r>
            <a:r>
              <a:rPr lang="es-ES" dirty="0"/>
              <a:t>camino como símbolo que simboliza la vida es muy típico de Antonio Machado. </a:t>
            </a:r>
            <a:endParaRPr lang="es-ES" dirty="0" smtClean="0"/>
          </a:p>
          <a:p>
            <a:r>
              <a:rPr lang="es-ES" dirty="0" smtClean="0"/>
              <a:t>La </a:t>
            </a:r>
            <a:r>
              <a:rPr lang="es-ES" dirty="0"/>
              <a:t>preocupación por la sociedad y la visión crítica y pesimista de ella es muy típica del autor</a:t>
            </a:r>
            <a:r>
              <a:rPr lang="es-ES" dirty="0" smtClean="0"/>
              <a:t>.</a:t>
            </a:r>
          </a:p>
          <a:p>
            <a:r>
              <a:rPr lang="es-ES" dirty="0" smtClean="0"/>
              <a:t> </a:t>
            </a:r>
            <a:r>
              <a:rPr lang="es-ES" dirty="0"/>
              <a:t>También encontramos el vino representado como una bebida afrodisíaca, como una bebida de dioses. También nos habla de la muerte, típico del autor.</a:t>
            </a:r>
          </a:p>
        </p:txBody>
      </p:sp>
      <p:sp>
        <p:nvSpPr>
          <p:cNvPr id="3" name="Title 2"/>
          <p:cNvSpPr>
            <a:spLocks noGrp="1"/>
          </p:cNvSpPr>
          <p:nvPr>
            <p:ph type="title"/>
          </p:nvPr>
        </p:nvSpPr>
        <p:spPr/>
        <p:txBody>
          <a:bodyPr/>
          <a:lstStyle/>
          <a:p>
            <a:r>
              <a:rPr lang="es-ES" dirty="0" smtClean="0"/>
              <a:t>Conclusión</a:t>
            </a:r>
            <a:endParaRPr lang="es-ES" dirty="0"/>
          </a:p>
        </p:txBody>
      </p:sp>
    </p:spTree>
    <p:extLst>
      <p:ext uri="{BB962C8B-B14F-4D97-AF65-F5344CB8AC3E}">
        <p14:creationId xmlns:p14="http://schemas.microsoft.com/office/powerpoint/2010/main" val="445494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Antonio Machado</a:t>
            </a:r>
            <a:endParaRPr lang="es-ES" dirty="0"/>
          </a:p>
        </p:txBody>
      </p:sp>
      <p:sp>
        <p:nvSpPr>
          <p:cNvPr id="3" name="Rectangle 2"/>
          <p:cNvSpPr/>
          <p:nvPr/>
        </p:nvSpPr>
        <p:spPr>
          <a:xfrm>
            <a:off x="685800" y="2057400"/>
            <a:ext cx="7772400" cy="3693319"/>
          </a:xfrm>
          <a:prstGeom prst="rect">
            <a:avLst/>
          </a:prstGeom>
        </p:spPr>
        <p:txBody>
          <a:bodyPr wrap="square">
            <a:spAutoFit/>
          </a:bodyPr>
          <a:lstStyle/>
          <a:p>
            <a:r>
              <a:rPr lang="es-ES" dirty="0" smtClean="0">
                <a:latin typeface="Arial Rounded MT Bold" panose="020F0704030504030204" pitchFamily="34" charset="0"/>
              </a:rPr>
              <a:t>Antonio Machado, uno de los poetas españoles más importantes y trascendentes. </a:t>
            </a:r>
            <a:endParaRPr lang="es-ES" dirty="0">
              <a:latin typeface="Arial Rounded MT Bold" panose="020F0704030504030204" pitchFamily="34" charset="0"/>
            </a:endParaRPr>
          </a:p>
          <a:p>
            <a:r>
              <a:rPr lang="es-ES" dirty="0" smtClean="0">
                <a:latin typeface="Arial Rounded MT Bold" panose="020F0704030504030204" pitchFamily="34" charset="0"/>
              </a:rPr>
              <a:t> </a:t>
            </a:r>
            <a:r>
              <a:rPr lang="es-ES" dirty="0">
                <a:latin typeface="Arial Rounded MT Bold" panose="020F0704030504030204" pitchFamily="34" charset="0"/>
              </a:rPr>
              <a:t>N</a:t>
            </a:r>
            <a:r>
              <a:rPr lang="es-ES" dirty="0" smtClean="0">
                <a:latin typeface="Arial Rounded MT Bold" panose="020F0704030504030204" pitchFamily="34" charset="0"/>
              </a:rPr>
              <a:t>ació en Sevilla el 26 de julio de 1875, y murió en Francia, el 22 de febrero del 1939.</a:t>
            </a:r>
          </a:p>
          <a:p>
            <a:r>
              <a:rPr lang="es-ES" dirty="0" smtClean="0">
                <a:latin typeface="Arial Rounded MT Bold" panose="020F0704030504030204" pitchFamily="34" charset="0"/>
              </a:rPr>
              <a:t> Es un autor de la generación de la </a:t>
            </a:r>
            <a:r>
              <a:rPr lang="es-ES" dirty="0" smtClean="0">
                <a:solidFill>
                  <a:srgbClr val="FF0000"/>
                </a:solidFill>
                <a:latin typeface="Arial Rounded MT Bold" panose="020F0704030504030204" pitchFamily="34" charset="0"/>
              </a:rPr>
              <a:t>GENERACION DEL 98</a:t>
            </a:r>
            <a:r>
              <a:rPr lang="es-ES" dirty="0" smtClean="0">
                <a:latin typeface="Arial Rounded MT Bold" panose="020F0704030504030204" pitchFamily="34" charset="0"/>
              </a:rPr>
              <a:t>, aunque empezó siendo modernista.</a:t>
            </a:r>
          </a:p>
          <a:p>
            <a:r>
              <a:rPr lang="es-ES" dirty="0" smtClean="0">
                <a:latin typeface="Arial Rounded MT Bold" panose="020F0704030504030204" pitchFamily="34" charset="0"/>
              </a:rPr>
              <a:t>Estuvo casado con una mujer llamada Leonor que murió poco después de tuberculosis, enfermedad típica de la época. </a:t>
            </a:r>
          </a:p>
          <a:p>
            <a:r>
              <a:rPr lang="es-ES" dirty="0" smtClean="0">
                <a:latin typeface="Arial Rounded MT Bold" panose="020F0704030504030204" pitchFamily="34" charset="0"/>
              </a:rPr>
              <a:t>Este poema es el poema número dos del libro </a:t>
            </a:r>
            <a:r>
              <a:rPr lang="es-ES" dirty="0" smtClean="0">
                <a:solidFill>
                  <a:srgbClr val="FF0000"/>
                </a:solidFill>
                <a:latin typeface="Arial Rounded MT Bold" panose="020F0704030504030204" pitchFamily="34" charset="0"/>
              </a:rPr>
              <a:t>Soledades</a:t>
            </a:r>
            <a:r>
              <a:rPr lang="es-ES" dirty="0" smtClean="0">
                <a:latin typeface="Arial Rounded MT Bold" panose="020F0704030504030204" pitchFamily="34" charset="0"/>
              </a:rPr>
              <a:t> (1903), el primero de los libros de Machado perteneciente a la primera etapa del poeta, la cual es claramente influenciada por el movimiento modernista y más concretamente por Rubén Darío.</a:t>
            </a:r>
          </a:p>
          <a:p>
            <a:endParaRPr lang="es-ES" dirty="0">
              <a:latin typeface="Arial Rounded MT Bold" panose="020F0704030504030204" pitchFamily="34" charset="0"/>
            </a:endParaRPr>
          </a:p>
        </p:txBody>
      </p:sp>
    </p:spTree>
    <p:extLst>
      <p:ext uri="{BB962C8B-B14F-4D97-AF65-F5344CB8AC3E}">
        <p14:creationId xmlns:p14="http://schemas.microsoft.com/office/powerpoint/2010/main" val="4266225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s-ES" dirty="0"/>
              <a:t>La generación del 98 es el nombre con el que se ha reunido tradicionalmente a un grupo de escritores, ensayistas y poetas españoles que se vieron profundamente afectados por la crisis moral, política y social desencadenada en España por la derrota militar en la guerra hispano-estadounidense y la consiguiente pérdida de Puerto Rico, Guam, Cuba y las Filipinas en 1898. Todos los autores y grandes poetas englobados en esta generación nacen entre 1864 y 1876.</a:t>
            </a:r>
          </a:p>
        </p:txBody>
      </p:sp>
      <p:sp>
        <p:nvSpPr>
          <p:cNvPr id="3" name="Title 2"/>
          <p:cNvSpPr>
            <a:spLocks noGrp="1"/>
          </p:cNvSpPr>
          <p:nvPr>
            <p:ph type="title"/>
          </p:nvPr>
        </p:nvSpPr>
        <p:spPr>
          <a:xfrm>
            <a:off x="533400" y="570156"/>
            <a:ext cx="8077200" cy="1054250"/>
          </a:xfrm>
        </p:spPr>
        <p:txBody>
          <a:bodyPr/>
          <a:lstStyle/>
          <a:p>
            <a:r>
              <a:rPr lang="es-ES" sz="4000" dirty="0" smtClean="0"/>
              <a:t> GENERACION DEL 98????</a:t>
            </a:r>
            <a:endParaRPr lang="es-ES" sz="4000" dirty="0"/>
          </a:p>
        </p:txBody>
      </p:sp>
    </p:spTree>
    <p:extLst>
      <p:ext uri="{BB962C8B-B14F-4D97-AF65-F5344CB8AC3E}">
        <p14:creationId xmlns:p14="http://schemas.microsoft.com/office/powerpoint/2010/main" val="3457316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s-ES" dirty="0"/>
              <a:t>El tema del texto es el paso del tiempo y el paso de la vida y las diversas formas de afrontarla. </a:t>
            </a:r>
            <a:endParaRPr lang="es-ES" dirty="0" smtClean="0"/>
          </a:p>
          <a:p>
            <a:r>
              <a:rPr lang="es-ES" dirty="0" smtClean="0"/>
              <a:t>Como </a:t>
            </a:r>
            <a:r>
              <a:rPr lang="es-ES" dirty="0"/>
              <a:t>subtemas tendríamos la búsqueda de la propia identidad y de la felicidad</a:t>
            </a:r>
            <a:r>
              <a:rPr lang="es-ES" dirty="0" smtClean="0"/>
              <a:t>.    El individuo y su entorno</a:t>
            </a:r>
          </a:p>
          <a:p>
            <a:endParaRPr lang="es-ES" dirty="0"/>
          </a:p>
          <a:p>
            <a:pPr algn="ctr"/>
            <a:r>
              <a:rPr lang="es-ES" dirty="0" smtClean="0"/>
              <a:t>EL TIEMPO Y EL ESPACIO</a:t>
            </a:r>
            <a:endParaRPr lang="es-ES" dirty="0"/>
          </a:p>
        </p:txBody>
      </p:sp>
      <p:sp>
        <p:nvSpPr>
          <p:cNvPr id="3" name="Title 2"/>
          <p:cNvSpPr>
            <a:spLocks noGrp="1"/>
          </p:cNvSpPr>
          <p:nvPr>
            <p:ph type="title"/>
          </p:nvPr>
        </p:nvSpPr>
        <p:spPr/>
        <p:txBody>
          <a:bodyPr/>
          <a:lstStyle/>
          <a:p>
            <a:r>
              <a:rPr lang="es-ES" dirty="0" smtClean="0"/>
              <a:t>Tema</a:t>
            </a:r>
            <a:endParaRPr lang="es-ES" dirty="0"/>
          </a:p>
        </p:txBody>
      </p:sp>
    </p:spTree>
    <p:extLst>
      <p:ext uri="{BB962C8B-B14F-4D97-AF65-F5344CB8AC3E}">
        <p14:creationId xmlns:p14="http://schemas.microsoft.com/office/powerpoint/2010/main" val="1206668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2438400"/>
            <a:ext cx="7745505" cy="3877815"/>
          </a:xfrm>
        </p:spPr>
        <p:txBody>
          <a:bodyPr/>
          <a:lstStyle/>
          <a:p>
            <a:r>
              <a:rPr lang="es-ES" dirty="0"/>
              <a:t>El poema está formado por ocho estrofas, de cuatro versos cada una excepto la cuarta, que tiene dos. </a:t>
            </a:r>
            <a:endParaRPr lang="es-ES" dirty="0" smtClean="0"/>
          </a:p>
          <a:p>
            <a:pPr marL="0" indent="0">
              <a:buNone/>
            </a:pPr>
            <a:endParaRPr lang="es-ES" dirty="0" smtClean="0"/>
          </a:p>
          <a:p>
            <a:r>
              <a:rPr lang="es-ES" dirty="0" smtClean="0"/>
              <a:t>En </a:t>
            </a:r>
            <a:r>
              <a:rPr lang="es-ES" dirty="0"/>
              <a:t>cuanto a los versos, podemos decir que son octosílabos en todas las estrofas</a:t>
            </a:r>
            <a:r>
              <a:rPr lang="es-ES" dirty="0" smtClean="0"/>
              <a:t>.</a:t>
            </a:r>
          </a:p>
          <a:p>
            <a:pPr marL="0" indent="0">
              <a:buNone/>
            </a:pPr>
            <a:endParaRPr lang="es-ES" dirty="0" smtClean="0"/>
          </a:p>
          <a:p>
            <a:r>
              <a:rPr lang="es-ES" dirty="0" smtClean="0"/>
              <a:t> </a:t>
            </a:r>
            <a:r>
              <a:rPr lang="es-ES" dirty="0"/>
              <a:t>La rima es </a:t>
            </a:r>
            <a:r>
              <a:rPr lang="es-ES" dirty="0" smtClean="0"/>
              <a:t>asonante y se puede considerar que es un romance o copla.</a:t>
            </a:r>
            <a:endParaRPr lang="es-ES" dirty="0"/>
          </a:p>
        </p:txBody>
      </p:sp>
      <p:sp>
        <p:nvSpPr>
          <p:cNvPr id="3" name="Title 2"/>
          <p:cNvSpPr>
            <a:spLocks noGrp="1"/>
          </p:cNvSpPr>
          <p:nvPr>
            <p:ph type="title"/>
          </p:nvPr>
        </p:nvSpPr>
        <p:spPr/>
        <p:txBody>
          <a:bodyPr/>
          <a:lstStyle/>
          <a:p>
            <a:r>
              <a:rPr lang="es-ES" dirty="0" smtClean="0"/>
              <a:t>METRICA</a:t>
            </a:r>
            <a:endParaRPr lang="es-ES" dirty="0"/>
          </a:p>
        </p:txBody>
      </p:sp>
    </p:spTree>
    <p:extLst>
      <p:ext uri="{BB962C8B-B14F-4D97-AF65-F5344CB8AC3E}">
        <p14:creationId xmlns:p14="http://schemas.microsoft.com/office/powerpoint/2010/main" val="325578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s-ES" dirty="0" smtClean="0"/>
              <a:t>Nostálgico</a:t>
            </a:r>
          </a:p>
          <a:p>
            <a:endParaRPr lang="es-ES" dirty="0"/>
          </a:p>
          <a:p>
            <a:r>
              <a:rPr lang="es-ES" dirty="0" smtClean="0"/>
              <a:t>Pesimista</a:t>
            </a:r>
          </a:p>
          <a:p>
            <a:pPr marL="0" indent="0">
              <a:buNone/>
            </a:pPr>
            <a:endParaRPr lang="es-ES" dirty="0" smtClean="0"/>
          </a:p>
          <a:p>
            <a:r>
              <a:rPr lang="es-ES" dirty="0" smtClean="0"/>
              <a:t>Es un monologo.</a:t>
            </a:r>
            <a:endParaRPr lang="es-ES" dirty="0"/>
          </a:p>
        </p:txBody>
      </p:sp>
      <p:sp>
        <p:nvSpPr>
          <p:cNvPr id="3" name="Title 2"/>
          <p:cNvSpPr>
            <a:spLocks noGrp="1"/>
          </p:cNvSpPr>
          <p:nvPr>
            <p:ph type="title"/>
          </p:nvPr>
        </p:nvSpPr>
        <p:spPr/>
        <p:txBody>
          <a:bodyPr/>
          <a:lstStyle/>
          <a:p>
            <a:r>
              <a:rPr lang="es-ES" dirty="0" smtClean="0"/>
              <a:t>Tono </a:t>
            </a:r>
            <a:endParaRPr lang="es-ES" dirty="0"/>
          </a:p>
        </p:txBody>
      </p:sp>
      <p:pic>
        <p:nvPicPr>
          <p:cNvPr id="2050" name="Picture 2" descr="C:\Users\221162\AppData\Local\Microsoft\Windows\Temporary Internet Files\Content.IE5\TXGOR4NY\78palacios[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286000"/>
            <a:ext cx="1676400" cy="243722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221162\AppData\Local\Microsoft\Windows\Temporary Internet Files\Content.IE5\GDCUD7UC\fork-in-the-road[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0" y="2406073"/>
            <a:ext cx="3155193" cy="236188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0" y="4876800"/>
            <a:ext cx="8610600" cy="1692771"/>
          </a:xfrm>
          <a:prstGeom prst="rect">
            <a:avLst/>
          </a:prstGeom>
        </p:spPr>
        <p:txBody>
          <a:bodyPr wrap="square">
            <a:spAutoFit/>
          </a:bodyPr>
          <a:lstStyle/>
          <a:p>
            <a:r>
              <a:rPr lang="es-ES" sz="2000" dirty="0"/>
              <a:t>En este poema encontramos una idea principal: el poema es un elogio a lo cotidiano. Es algo extraño, ya que en el modernismo se intentaba hallar la belleza lejos de la realidad cotidiana. La principal preocupación de Machado podría ser el contraste entre gente buena y gente </a:t>
            </a:r>
            <a:r>
              <a:rPr lang="es-ES" sz="2000" dirty="0" smtClean="0"/>
              <a:t>mala.</a:t>
            </a:r>
            <a:endParaRPr lang="es-ES" sz="2000" dirty="0"/>
          </a:p>
          <a:p>
            <a:endParaRPr lang="es-ES" sz="2400" dirty="0"/>
          </a:p>
        </p:txBody>
      </p:sp>
    </p:spTree>
    <p:extLst>
      <p:ext uri="{BB962C8B-B14F-4D97-AF65-F5344CB8AC3E}">
        <p14:creationId xmlns:p14="http://schemas.microsoft.com/office/powerpoint/2010/main" val="1729370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0" indent="0" algn="ctr">
              <a:buNone/>
            </a:pPr>
            <a:r>
              <a:rPr lang="es-ES" dirty="0"/>
              <a:t>PALABRAS ( DEFINICIÓN):</a:t>
            </a:r>
          </a:p>
          <a:p>
            <a:endParaRPr lang="es-ES" dirty="0"/>
          </a:p>
          <a:p>
            <a:r>
              <a:rPr lang="es-ES" dirty="0"/>
              <a:t>VEREDAS: camino angosto, formado comúnmente por el tránsito de peatones y ganados.</a:t>
            </a:r>
          </a:p>
          <a:p>
            <a:endParaRPr lang="es-ES" dirty="0"/>
          </a:p>
          <a:p>
            <a:r>
              <a:rPr lang="es-ES" dirty="0"/>
              <a:t>RIBERAS: margen y orilla del mar o río.</a:t>
            </a:r>
          </a:p>
          <a:p>
            <a:endParaRPr lang="es-ES" dirty="0"/>
          </a:p>
          <a:p>
            <a:r>
              <a:rPr lang="es-ES" dirty="0"/>
              <a:t>PEDANTONES: dicho de una persona: Engreída y que hace inoportuno y vano alarde de erudición, téngala o no en realidad.</a:t>
            </a:r>
          </a:p>
          <a:p>
            <a:endParaRPr lang="es-ES" dirty="0"/>
          </a:p>
          <a:p>
            <a:r>
              <a:rPr lang="es-ES" dirty="0"/>
              <a:t>TABERNAS: establecimiento público, de carácter popular, donde se sirven y expenden bebidas y, a veces, se sirven comidas.</a:t>
            </a:r>
          </a:p>
          <a:p>
            <a:endParaRPr lang="es-ES" dirty="0"/>
          </a:p>
          <a:p>
            <a:r>
              <a:rPr lang="es-ES" dirty="0"/>
              <a:t>LABORAN: trabajar una materia reduciéndola al estado o forma conveniente para usarla.</a:t>
            </a:r>
          </a:p>
        </p:txBody>
      </p:sp>
      <p:sp>
        <p:nvSpPr>
          <p:cNvPr id="3" name="Title 2"/>
          <p:cNvSpPr>
            <a:spLocks noGrp="1"/>
          </p:cNvSpPr>
          <p:nvPr>
            <p:ph type="title"/>
          </p:nvPr>
        </p:nvSpPr>
        <p:spPr/>
        <p:txBody>
          <a:bodyPr/>
          <a:lstStyle/>
          <a:p>
            <a:r>
              <a:rPr lang="es-ES" dirty="0" smtClean="0"/>
              <a:t>Vocabulario útil</a:t>
            </a:r>
            <a:endParaRPr lang="es-ES" dirty="0"/>
          </a:p>
        </p:txBody>
      </p:sp>
    </p:spTree>
    <p:extLst>
      <p:ext uri="{BB962C8B-B14F-4D97-AF65-F5344CB8AC3E}">
        <p14:creationId xmlns:p14="http://schemas.microsoft.com/office/powerpoint/2010/main" val="3755329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600"/>
            <a:ext cx="7924800" cy="6740307"/>
          </a:xfrm>
          <a:prstGeom prst="rect">
            <a:avLst/>
          </a:prstGeom>
        </p:spPr>
        <p:txBody>
          <a:bodyPr wrap="square">
            <a:spAutoFit/>
          </a:bodyPr>
          <a:lstStyle/>
          <a:p>
            <a:endParaRPr lang="es-ES" sz="2400" dirty="0" smtClean="0"/>
          </a:p>
          <a:p>
            <a:r>
              <a:rPr lang="es-ES" sz="2400" dirty="0" smtClean="0"/>
              <a:t>El poema se puede dividir en </a:t>
            </a:r>
            <a:r>
              <a:rPr lang="es-ES" sz="2400" b="1" i="1" dirty="0" smtClean="0">
                <a:solidFill>
                  <a:srgbClr val="FF0000"/>
                </a:solidFill>
              </a:rPr>
              <a:t>dos </a:t>
            </a:r>
            <a:r>
              <a:rPr lang="es-ES" sz="2400" dirty="0" smtClean="0"/>
              <a:t>partes </a:t>
            </a:r>
            <a:r>
              <a:rPr lang="es-ES" sz="2400" dirty="0" smtClean="0"/>
              <a:t>según el tema. </a:t>
            </a:r>
          </a:p>
          <a:p>
            <a:r>
              <a:rPr lang="es-ES" sz="2400" dirty="0" smtClean="0"/>
              <a:t>La </a:t>
            </a:r>
            <a:r>
              <a:rPr lang="es-ES" sz="2400" dirty="0" smtClean="0">
                <a:solidFill>
                  <a:srgbClr val="FF0000"/>
                </a:solidFill>
              </a:rPr>
              <a:t>primera parte </a:t>
            </a:r>
            <a:r>
              <a:rPr lang="es-ES" sz="2400" dirty="0" smtClean="0"/>
              <a:t>consta de la primera estrofa y vendría a ser la introducción, en la que el autor dice que ha tenido que superar mucho obstáculos durante su vida, etc. </a:t>
            </a:r>
          </a:p>
          <a:p>
            <a:r>
              <a:rPr lang="es-ES" sz="2400" dirty="0" smtClean="0"/>
              <a:t>La </a:t>
            </a:r>
            <a:r>
              <a:rPr lang="es-ES" sz="2400" dirty="0" smtClean="0">
                <a:solidFill>
                  <a:srgbClr val="FF0000"/>
                </a:solidFill>
              </a:rPr>
              <a:t>segunda parte </a:t>
            </a:r>
            <a:r>
              <a:rPr lang="es-ES" sz="2400" dirty="0" smtClean="0"/>
              <a:t>está formada por la segunda, la tercera y la cuarta estrofa, que describen de manera un tanto pesimista a la sociedad. </a:t>
            </a:r>
          </a:p>
          <a:p>
            <a:r>
              <a:rPr lang="es-ES" sz="2400" dirty="0" smtClean="0"/>
              <a:t>La </a:t>
            </a:r>
            <a:r>
              <a:rPr lang="es-ES" sz="2400" b="1" i="1" dirty="0" smtClean="0">
                <a:solidFill>
                  <a:srgbClr val="FF0000"/>
                </a:solidFill>
              </a:rPr>
              <a:t>conclusión</a:t>
            </a:r>
            <a:r>
              <a:rPr lang="es-ES" sz="2400" dirty="0" smtClean="0"/>
              <a:t> </a:t>
            </a:r>
            <a:r>
              <a:rPr lang="es-ES" sz="2400" dirty="0" smtClean="0"/>
              <a:t>está formada por la quinta, la sexta, la séptima y la octava estrofa y describen la ideología de la gente que el autor ha visto en su vida, su duro trabajo, sus humildades, etc</a:t>
            </a:r>
            <a:r>
              <a:rPr lang="es-ES" sz="2400" dirty="0" smtClean="0"/>
              <a:t>.</a:t>
            </a:r>
          </a:p>
          <a:p>
            <a:r>
              <a:rPr lang="es-ES" sz="2400" dirty="0" smtClean="0"/>
              <a:t>                 </a:t>
            </a:r>
            <a:r>
              <a:rPr lang="es-ES" sz="2400" b="1" dirty="0" smtClean="0">
                <a:solidFill>
                  <a:srgbClr val="FF0000"/>
                </a:solidFill>
              </a:rPr>
              <a:t>VEMOS LA ESTRUCTURA de un </a:t>
            </a:r>
            <a:r>
              <a:rPr lang="es-ES" sz="2400" b="1" i="1" dirty="0" smtClean="0">
                <a:solidFill>
                  <a:srgbClr val="FF0000"/>
                </a:solidFill>
              </a:rPr>
              <a:t>GOZNE</a:t>
            </a:r>
          </a:p>
          <a:p>
            <a:r>
              <a:rPr lang="es-ES" sz="2400" dirty="0"/>
              <a:t>El gozne / la bisagra La estructura del poema parece sugerir una composición a modo de </a:t>
            </a:r>
            <a:r>
              <a:rPr lang="es-ES" sz="2400" dirty="0" smtClean="0"/>
              <a:t>gozne/bisagra.</a:t>
            </a:r>
          </a:p>
          <a:p>
            <a:r>
              <a:rPr lang="es-ES" sz="2400" dirty="0" smtClean="0"/>
              <a:t> </a:t>
            </a:r>
            <a:r>
              <a:rPr lang="es-ES" sz="2400" dirty="0"/>
              <a:t>Las dos partes del poema se abren y cierran en la estrofa de dos </a:t>
            </a:r>
            <a:r>
              <a:rPr lang="es-ES" sz="2400" dirty="0" smtClean="0"/>
              <a:t>versos. </a:t>
            </a:r>
            <a:endParaRPr lang="es-ES" sz="2400" dirty="0"/>
          </a:p>
          <a:p>
            <a:endParaRPr lang="es-ES" sz="2400" dirty="0"/>
          </a:p>
        </p:txBody>
      </p:sp>
    </p:spTree>
    <p:extLst>
      <p:ext uri="{BB962C8B-B14F-4D97-AF65-F5344CB8AC3E}">
        <p14:creationId xmlns:p14="http://schemas.microsoft.com/office/powerpoint/2010/main" val="943862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ctr">
              <a:buNone/>
            </a:pPr>
            <a:r>
              <a:rPr lang="es-ES" dirty="0"/>
              <a:t> He andado muchos caminos,</a:t>
            </a:r>
          </a:p>
          <a:p>
            <a:pPr marL="0" indent="0" algn="ctr">
              <a:buNone/>
            </a:pPr>
            <a:r>
              <a:rPr lang="es-ES" dirty="0"/>
              <a:t>he abierto muchas veredas;</a:t>
            </a:r>
          </a:p>
          <a:p>
            <a:pPr marL="0" indent="0" algn="ctr">
              <a:buNone/>
            </a:pPr>
            <a:r>
              <a:rPr lang="es-ES" dirty="0"/>
              <a:t>he navegado en cien mares</a:t>
            </a:r>
          </a:p>
          <a:p>
            <a:pPr marL="0" indent="0" algn="ctr">
              <a:buNone/>
            </a:pPr>
            <a:r>
              <a:rPr lang="es-ES" dirty="0"/>
              <a:t>y atracado en cien riberas. </a:t>
            </a:r>
          </a:p>
          <a:p>
            <a:pPr marL="0" indent="0" algn="ctr">
              <a:buNone/>
            </a:pPr>
            <a:endParaRPr lang="es-ES" dirty="0"/>
          </a:p>
          <a:p>
            <a:pPr marL="0" indent="0" algn="ctr">
              <a:buNone/>
            </a:pPr>
            <a:r>
              <a:rPr lang="es-ES" dirty="0"/>
              <a:t>En todas partes he visto</a:t>
            </a:r>
          </a:p>
          <a:p>
            <a:pPr marL="0" indent="0" algn="ctr">
              <a:buNone/>
            </a:pPr>
            <a:r>
              <a:rPr lang="es-ES" dirty="0"/>
              <a:t>caravanas de tristeza,</a:t>
            </a:r>
          </a:p>
          <a:p>
            <a:pPr marL="0" indent="0" algn="ctr">
              <a:buNone/>
            </a:pPr>
            <a:r>
              <a:rPr lang="es-ES" dirty="0"/>
              <a:t>soberbios y melancólicos</a:t>
            </a:r>
          </a:p>
          <a:p>
            <a:pPr marL="0" indent="0" algn="ctr">
              <a:buNone/>
            </a:pPr>
            <a:r>
              <a:rPr lang="es-ES" dirty="0"/>
              <a:t>borrachos de </a:t>
            </a:r>
            <a:r>
              <a:rPr lang="es-ES" b="1" dirty="0">
                <a:solidFill>
                  <a:srgbClr val="7030A0"/>
                </a:solidFill>
              </a:rPr>
              <a:t>sombra negra.</a:t>
            </a:r>
          </a:p>
          <a:p>
            <a:pPr marL="0" indent="0">
              <a:buNone/>
            </a:pPr>
            <a:endParaRPr lang="es-ES" dirty="0"/>
          </a:p>
          <a:p>
            <a:pPr marL="0" indent="0" algn="ctr">
              <a:buNone/>
            </a:pPr>
            <a:endParaRPr lang="es-ES" dirty="0"/>
          </a:p>
        </p:txBody>
      </p:sp>
      <p:sp>
        <p:nvSpPr>
          <p:cNvPr id="3" name="Title 2"/>
          <p:cNvSpPr>
            <a:spLocks noGrp="1"/>
          </p:cNvSpPr>
          <p:nvPr>
            <p:ph type="title"/>
          </p:nvPr>
        </p:nvSpPr>
        <p:spPr>
          <a:xfrm>
            <a:off x="457200" y="570156"/>
            <a:ext cx="7987553" cy="1054250"/>
          </a:xfrm>
        </p:spPr>
        <p:txBody>
          <a:bodyPr/>
          <a:lstStyle/>
          <a:p>
            <a:r>
              <a:rPr lang="es-ES" dirty="0" smtClean="0"/>
              <a:t>Leámoslo y analicémoslo</a:t>
            </a:r>
            <a:endParaRPr lang="es-ES" dirty="0"/>
          </a:p>
        </p:txBody>
      </p:sp>
      <p:sp>
        <p:nvSpPr>
          <p:cNvPr id="5" name="TextBox 4"/>
          <p:cNvSpPr txBox="1"/>
          <p:nvPr/>
        </p:nvSpPr>
        <p:spPr>
          <a:xfrm>
            <a:off x="5791200" y="5829300"/>
            <a:ext cx="1524000" cy="381000"/>
          </a:xfrm>
          <a:prstGeom prst="rect">
            <a:avLst/>
          </a:prstGeom>
          <a:noFill/>
        </p:spPr>
        <p:txBody>
          <a:bodyPr wrap="square" rtlCol="0">
            <a:spAutoFit/>
          </a:bodyPr>
          <a:lstStyle/>
          <a:p>
            <a:r>
              <a:rPr lang="es-ES" dirty="0" smtClean="0"/>
              <a:t>epíteto</a:t>
            </a:r>
            <a:endParaRPr lang="es-ES" dirty="0"/>
          </a:p>
        </p:txBody>
      </p:sp>
      <p:sp>
        <p:nvSpPr>
          <p:cNvPr id="6" name="TextBox 5"/>
          <p:cNvSpPr txBox="1"/>
          <p:nvPr/>
        </p:nvSpPr>
        <p:spPr>
          <a:xfrm>
            <a:off x="6550378" y="2472267"/>
            <a:ext cx="2209800" cy="369332"/>
          </a:xfrm>
          <a:prstGeom prst="rect">
            <a:avLst/>
          </a:prstGeom>
          <a:noFill/>
        </p:spPr>
        <p:txBody>
          <a:bodyPr wrap="square" rtlCol="0">
            <a:spAutoFit/>
          </a:bodyPr>
          <a:lstStyle/>
          <a:p>
            <a:r>
              <a:rPr lang="es-ES" b="1" i="1" dirty="0" smtClean="0">
                <a:solidFill>
                  <a:srgbClr val="FF0000"/>
                </a:solidFill>
              </a:rPr>
              <a:t>PARALELISMO</a:t>
            </a:r>
            <a:endParaRPr lang="es-ES" b="1" i="1" dirty="0">
              <a:solidFill>
                <a:srgbClr val="FF0000"/>
              </a:solidFill>
            </a:endParaRPr>
          </a:p>
        </p:txBody>
      </p:sp>
      <p:sp>
        <p:nvSpPr>
          <p:cNvPr id="7" name="TextBox 6"/>
          <p:cNvSpPr txBox="1"/>
          <p:nvPr/>
        </p:nvSpPr>
        <p:spPr>
          <a:xfrm>
            <a:off x="6450188" y="3051706"/>
            <a:ext cx="1752600" cy="400110"/>
          </a:xfrm>
          <a:prstGeom prst="rect">
            <a:avLst/>
          </a:prstGeom>
          <a:noFill/>
        </p:spPr>
        <p:txBody>
          <a:bodyPr wrap="square" rtlCol="0">
            <a:spAutoFit/>
          </a:bodyPr>
          <a:lstStyle/>
          <a:p>
            <a:r>
              <a:rPr lang="es-ES" sz="2000" b="1" i="1" dirty="0" smtClean="0">
                <a:solidFill>
                  <a:srgbClr val="002060"/>
                </a:solidFill>
              </a:rPr>
              <a:t>hipérbole</a:t>
            </a:r>
            <a:endParaRPr lang="es-ES" sz="2000" b="1" i="1" dirty="0">
              <a:solidFill>
                <a:srgbClr val="002060"/>
              </a:solidFill>
            </a:endParaRPr>
          </a:p>
        </p:txBody>
      </p:sp>
    </p:spTree>
    <p:extLst>
      <p:ext uri="{BB962C8B-B14F-4D97-AF65-F5344CB8AC3E}">
        <p14:creationId xmlns:p14="http://schemas.microsoft.com/office/powerpoint/2010/main" val="230810974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74</TotalTime>
  <Words>1386</Words>
  <Application>Microsoft Office PowerPoint</Application>
  <PresentationFormat>On-screen Show (4:3)</PresentationFormat>
  <Paragraphs>116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Hardcover</vt:lpstr>
      <vt:lpstr>“He andado muchos caminos” 1907 Soledades II</vt:lpstr>
      <vt:lpstr>Antonio Machado</vt:lpstr>
      <vt:lpstr> GENERACION DEL 98????</vt:lpstr>
      <vt:lpstr>Tema</vt:lpstr>
      <vt:lpstr>METRICA</vt:lpstr>
      <vt:lpstr>Tono </vt:lpstr>
      <vt:lpstr>Vocabulario útil</vt:lpstr>
      <vt:lpstr>PowerPoint Presentation</vt:lpstr>
      <vt:lpstr>Leámoslo y analicémoslo</vt:lpstr>
      <vt:lpstr>PowerPoint Presentation</vt:lpstr>
      <vt:lpstr>PowerPoint Presentation</vt:lpstr>
      <vt:lpstr>Metáforas</vt:lpstr>
      <vt:lpstr>Otros temas</vt:lpstr>
      <vt:lpstr>Resumen</vt:lpstr>
      <vt:lpstr>Resumen (continuación)</vt:lpstr>
      <vt:lpstr>Conclusión</vt:lpstr>
    </vt:vector>
  </TitlesOfParts>
  <Company>M-DCPS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 andado muchos caminos”</dc:title>
  <dc:creator>Llapur, Ileana</dc:creator>
  <cp:lastModifiedBy>Llapur, Ileana</cp:lastModifiedBy>
  <cp:revision>9</cp:revision>
  <dcterms:created xsi:type="dcterms:W3CDTF">2016-01-06T18:33:54Z</dcterms:created>
  <dcterms:modified xsi:type="dcterms:W3CDTF">2016-01-07T14:07:04Z</dcterms:modified>
</cp:coreProperties>
</file>